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77" r:id="rId3"/>
    <p:sldId id="270" r:id="rId4"/>
    <p:sldId id="272" r:id="rId5"/>
    <p:sldId id="271" r:id="rId6"/>
    <p:sldId id="273" r:id="rId7"/>
    <p:sldId id="266" r:id="rId8"/>
    <p:sldId id="259" r:id="rId9"/>
    <p:sldId id="260" r:id="rId10"/>
    <p:sldId id="278" r:id="rId11"/>
    <p:sldId id="279" r:id="rId12"/>
    <p:sldId id="281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37" autoAdjust="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2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4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301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4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255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5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1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4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0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6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9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8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0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0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A8E3F-96F6-4B39-A17D-9497A27FB8C7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2B10C1-48A8-4563-8859-BA117944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9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gP6W7RTosI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7F31C-0008-4D86-AC36-BD166555D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1162" cy="2385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7B17-3A3A-4A75-9439-97D5694F7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295" y="3070223"/>
            <a:ext cx="7179733" cy="2385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Aberdeen was accepted as a Dementia Friendly America community on September 17, 2019 – the first in South Dakota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B375E-045C-44E9-AE63-08BCA0F1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85" y="203337"/>
            <a:ext cx="5258831" cy="19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3935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3EC0-592C-4074-A390-F88265D5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55261"/>
            <a:ext cx="3967356" cy="695569"/>
          </a:xfrm>
        </p:spPr>
        <p:txBody>
          <a:bodyPr/>
          <a:lstStyle/>
          <a:p>
            <a:pPr algn="ctr"/>
            <a:r>
              <a:rPr lang="en-US" dirty="0"/>
              <a:t>What’s our Goal…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23D2D-6D74-4355-93E5-3013DB797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477" y="2358501"/>
            <a:ext cx="4185623" cy="4829453"/>
          </a:xfrm>
        </p:spPr>
        <p:txBody>
          <a:bodyPr>
            <a:normAutofit/>
          </a:bodyPr>
          <a:lstStyle/>
          <a:p>
            <a:r>
              <a:rPr lang="en-US" dirty="0"/>
              <a:t>Door to Door Services for safety of the elderly, disabled, and children</a:t>
            </a:r>
          </a:p>
          <a:p>
            <a:r>
              <a:rPr lang="en-US" dirty="0"/>
              <a:t>Educate the community on how to interact with those with Dementia</a:t>
            </a:r>
          </a:p>
          <a:p>
            <a:pPr lvl="1"/>
            <a:r>
              <a:rPr lang="en-US" dirty="0"/>
              <a:t>Look for Signs/Symptoms</a:t>
            </a:r>
          </a:p>
          <a:p>
            <a:pPr lvl="1"/>
            <a:r>
              <a:rPr lang="en-US" dirty="0"/>
              <a:t>CARES Approach</a:t>
            </a:r>
          </a:p>
          <a:p>
            <a:r>
              <a:rPr lang="en-US" dirty="0"/>
              <a:t>Develop new friendships  throughout the community</a:t>
            </a:r>
          </a:p>
          <a:p>
            <a:r>
              <a:rPr lang="en-US" dirty="0"/>
              <a:t>Develop new resources throughout your community</a:t>
            </a:r>
          </a:p>
          <a:p>
            <a:r>
              <a:rPr lang="en-US" dirty="0"/>
              <a:t>Declare Dementia Friendly America Day January 22</a:t>
            </a:r>
            <a:r>
              <a:rPr lang="en-US" baseline="30000" dirty="0"/>
              <a:t>nd</a:t>
            </a:r>
            <a:r>
              <a:rPr lang="en-US" dirty="0"/>
              <a:t> every year in South Dakota!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E2A6F1E-3CBC-44A3-8741-410C571709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41762" y="2358501"/>
            <a:ext cx="4993479" cy="3745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79238-8669-4C86-96C8-4A1A24ADB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" y="160338"/>
            <a:ext cx="5882601" cy="1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4835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F23D-1A34-4B43-9456-8ACA279E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use the CARES Approach….</a:t>
            </a:r>
          </a:p>
        </p:txBody>
      </p:sp>
      <p:pic>
        <p:nvPicPr>
          <p:cNvPr id="8" name="Online Media 7" title="Dementia Friends USA  Transportation">
            <a:hlinkClick r:id="" action="ppaction://media"/>
            <a:extLst>
              <a:ext uri="{FF2B5EF4-FFF2-40B4-BE49-F238E27FC236}">
                <a16:creationId xmlns:a16="http://schemas.microsoft.com/office/drawing/2014/main" id="{533312C1-D02A-4EAB-8895-A0E428F224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81908" y="1516919"/>
            <a:ext cx="6885354" cy="45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38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DF2C-3804-41F1-8D65-D63E2CE1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431" y="2038939"/>
            <a:ext cx="8207202" cy="692727"/>
          </a:xfrm>
        </p:spPr>
        <p:txBody>
          <a:bodyPr/>
          <a:lstStyle/>
          <a:p>
            <a:pPr algn="ctr"/>
            <a:r>
              <a:rPr lang="en-US" dirty="0"/>
              <a:t>What’s in it for you…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D803B-6C02-40B8-A5D2-C1F91D088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113" y="2783794"/>
            <a:ext cx="4185623" cy="4461137"/>
          </a:xfrm>
        </p:spPr>
        <p:txBody>
          <a:bodyPr/>
          <a:lstStyle/>
          <a:p>
            <a:r>
              <a:rPr lang="en-US" dirty="0"/>
              <a:t>Understanding that Dementia is more than just a Diagnosis</a:t>
            </a:r>
          </a:p>
          <a:p>
            <a:r>
              <a:rPr lang="en-US" dirty="0"/>
              <a:t>Having increased knowledge of recognizing dementia signs/symptoms </a:t>
            </a:r>
          </a:p>
          <a:p>
            <a:r>
              <a:rPr lang="en-US" dirty="0"/>
              <a:t>Ensure a safe and enjoyable trip for all riders</a:t>
            </a:r>
          </a:p>
          <a:p>
            <a:r>
              <a:rPr lang="en-US" dirty="0"/>
              <a:t>Increased Riders = Increased Revenue</a:t>
            </a:r>
          </a:p>
          <a:p>
            <a:r>
              <a:rPr lang="en-US" dirty="0"/>
              <a:t>New relationships throughout the community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6FBE985-6734-4F6A-BD3E-8B70C71F6E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75508" y="2783794"/>
            <a:ext cx="4179598" cy="2788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F8CCA-721A-47D1-B160-22FA7EF8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" y="160338"/>
            <a:ext cx="5882601" cy="1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E9171B-F8C6-4724-BA1E-E6C29A28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188912"/>
            <a:ext cx="9112739" cy="605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958C2E-F925-4543-851F-770A46F1D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20" y="923559"/>
            <a:ext cx="4588713" cy="11674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Charity Pionk, CDS, CDP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Director, Adult Day Health Center at Bethesda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A013D3F-DF76-4669-B4B3-393242B7C2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259" y="2325949"/>
            <a:ext cx="2203953" cy="266259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C4C6CB-983C-4285-98D4-D5BFDE400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27937" y="1234639"/>
            <a:ext cx="4114596" cy="12428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Jessica Rehder, CDP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Sales Director, Primrose Retirement Communities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BBA0C-9FE2-4896-85A0-D09C1FF2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10" y="2325950"/>
            <a:ext cx="3901736" cy="2662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4D7E1-89B9-4DCC-AE45-8D529E32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73" y="5458418"/>
            <a:ext cx="2723809" cy="628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C4CEF-E819-459F-A970-4FA561B70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769" y="5458418"/>
            <a:ext cx="2997797" cy="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9887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CB47D-3AAF-4B05-9BD4-AB1E65AD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635" y="1955960"/>
            <a:ext cx="4730365" cy="85983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What It 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F28D3-88BE-4179-BC00-52C916482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635" y="2740996"/>
            <a:ext cx="8602455" cy="4322089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Founded in 2015, DFA is a national network of communities, organizations, and individuals who are equipped to support people living with dementia and their caregivers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Coordinate dementia care facilities and relevant professionals with a goal of remaining in the home longer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Support services for caregivers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Awareness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Community education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4DB94-7C06-4742-B6F4-B37161DCE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" y="129486"/>
            <a:ext cx="5882601" cy="1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089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ABE5-5A13-499F-B45F-E9B7D9E2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114" y="1958200"/>
            <a:ext cx="8596668" cy="766761"/>
          </a:xfrm>
        </p:spPr>
        <p:txBody>
          <a:bodyPr/>
          <a:lstStyle/>
          <a:p>
            <a:r>
              <a:rPr lang="en-US" dirty="0"/>
              <a:t>What It Is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12CC6-01F7-4711-B4F3-3DA8AC16F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114" y="2739267"/>
            <a:ext cx="8053264" cy="371797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It is not exclusive to any business or organization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It is not selectively promoting any discipline dedicated to high quality dementia care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It is not stand-alone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It is not static; it will evolve over time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It is not competitive with other essential organizations like the Alzheimer’s Association; instead, it works in collaboration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9F7AD-FD2D-4C6E-AEBA-7C10CE4A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0" y="129348"/>
            <a:ext cx="5856790" cy="1843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5C7BB-E878-4498-8FAE-49851BAE1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" y="160338"/>
            <a:ext cx="5882601" cy="1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2833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56AC-83FC-426A-BE36-CF976BF04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237" y="2114764"/>
            <a:ext cx="3111807" cy="847725"/>
          </a:xfrm>
        </p:spPr>
        <p:txBody>
          <a:bodyPr>
            <a:normAutofit/>
          </a:bodyPr>
          <a:lstStyle/>
          <a:p>
            <a:r>
              <a:rPr lang="en-US" dirty="0"/>
              <a:t>Why It Exists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6B5C2-E49C-474C-A698-E035FEEF4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237" y="2962489"/>
            <a:ext cx="8241319" cy="3186181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More support to caregivers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Higher quality of life for dementia patients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Opportunity for further education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Greater access to support resources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Being proactive regarding expenditures for medical care in the upcoming dementia epidemic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C819B-F2CA-4A9A-A0DB-C71750C44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1" y="0"/>
            <a:ext cx="5407074" cy="1692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5DD2B-7124-4EC3-A939-6AACDF195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" y="160338"/>
            <a:ext cx="5882601" cy="1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8896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39532-372B-45C0-A493-5E79127B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113" y="2014262"/>
            <a:ext cx="3266016" cy="676275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15A8A-956A-48B9-92DB-C4F140105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112" y="2801073"/>
            <a:ext cx="8154866" cy="35771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Provides education and socialization opportunities for caregivers and patients; e.g.: Memory Café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Offers education to businesses for better communication – servers, clerks, tellers, etc.; e.g.: Purple Menu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Educates first responders (EMS, police, fire, etc.)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Educates direct care providers in clinics, hospitals, extended care facilities, etc.</a:t>
            </a:r>
            <a:endParaRPr lang="en-US" sz="2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0ABF7-5FE6-46AE-B322-C3B2D5B93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7" y="132888"/>
            <a:ext cx="6238754" cy="1736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14DAA-6D5A-4DAE-B7BE-FA786DE03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" y="160338"/>
            <a:ext cx="5882601" cy="1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37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8CF11-A761-48AF-BA5F-4AE1862F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Caring for a loved one with Dementia…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Jim &amp; Kathi Herman</a:t>
            </a:r>
          </a:p>
        </p:txBody>
      </p:sp>
      <p:pic>
        <p:nvPicPr>
          <p:cNvPr id="6" name="video-1578339515 (1)">
            <a:hlinkClick r:id="" action="ppaction://media"/>
            <a:extLst>
              <a:ext uri="{FF2B5EF4-FFF2-40B4-BE49-F238E27FC236}">
                <a16:creationId xmlns:a16="http://schemas.microsoft.com/office/drawing/2014/main" id="{A3E9BB06-ED14-404A-BF35-9EA19DB6D8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963" y="1816100"/>
            <a:ext cx="6083300" cy="4562475"/>
          </a:xfrm>
        </p:spPr>
      </p:pic>
    </p:spTree>
    <p:extLst>
      <p:ext uri="{BB962C8B-B14F-4D97-AF65-F5344CB8AC3E}">
        <p14:creationId xmlns:p14="http://schemas.microsoft.com/office/powerpoint/2010/main" val="1537210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5741E4-4B85-4671-A113-AD71BDD4E8C3}"/>
              </a:ext>
            </a:extLst>
          </p:cNvPr>
          <p:cNvSpPr txBox="1"/>
          <p:nvPr/>
        </p:nvSpPr>
        <p:spPr>
          <a:xfrm>
            <a:off x="514905" y="470516"/>
            <a:ext cx="608592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A 10-question survey was available online to individuals in the Aberdeen community. Our goal was to receive 100 responses.</a:t>
            </a:r>
          </a:p>
          <a:p>
            <a:endParaRPr lang="en-US" sz="2800" dirty="0"/>
          </a:p>
          <a:p>
            <a:r>
              <a:rPr lang="en-US" sz="2800" dirty="0"/>
              <a:t>Total Response Received = 196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6" name="Picture 4" descr="Image result for Survey">
            <a:extLst>
              <a:ext uri="{FF2B5EF4-FFF2-40B4-BE49-F238E27FC236}">
                <a16:creationId xmlns:a16="http://schemas.microsoft.com/office/drawing/2014/main" id="{11C3D785-2BB6-4C42-81C3-47565073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3275051"/>
            <a:ext cx="5457825" cy="35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F4E70-8903-40AF-8497-ED5834A11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" y="160338"/>
            <a:ext cx="5882601" cy="1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021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0A5B1B24-2F5C-489C-9661-C702943FBD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06"/>
            <a:ext cx="5911057" cy="4181005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5103414-09A9-4FB3-88C0-655FB52757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6" y="249880"/>
            <a:ext cx="6410324" cy="4152038"/>
          </a:xfr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2ED59C-D2BC-4EA5-899A-1A42E18E4226}"/>
              </a:ext>
            </a:extLst>
          </p:cNvPr>
          <p:cNvCxnSpPr>
            <a:cxnSpLocks/>
          </p:cNvCxnSpPr>
          <p:nvPr/>
        </p:nvCxnSpPr>
        <p:spPr>
          <a:xfrm>
            <a:off x="5781675" y="76200"/>
            <a:ext cx="0" cy="678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F4B3F8-CA23-4539-AA33-4F311979A9C7}"/>
              </a:ext>
            </a:extLst>
          </p:cNvPr>
          <p:cNvCxnSpPr/>
          <p:nvPr/>
        </p:nvCxnSpPr>
        <p:spPr>
          <a:xfrm>
            <a:off x="0" y="429577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D0864419-6AD5-44AA-A6EA-9ADC1C3F66B6}"/>
              </a:ext>
            </a:extLst>
          </p:cNvPr>
          <p:cNvSpPr txBox="1">
            <a:spLocks/>
          </p:cNvSpPr>
          <p:nvPr/>
        </p:nvSpPr>
        <p:spPr>
          <a:xfrm>
            <a:off x="496723" y="4559558"/>
            <a:ext cx="5155559" cy="1945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u="sng" dirty="0"/>
              <a:t>Answer Choices</a:t>
            </a:r>
            <a:r>
              <a:rPr lang="en-US" sz="1600" i="1" dirty="0"/>
              <a:t>		     </a:t>
            </a:r>
            <a:r>
              <a:rPr lang="en-US" sz="1600" i="1" u="sng" dirty="0"/>
              <a:t>Response</a:t>
            </a:r>
          </a:p>
          <a:p>
            <a:r>
              <a:rPr lang="en-US" sz="1600" dirty="0"/>
              <a:t>Strongly Agree		     58.46%        114</a:t>
            </a:r>
          </a:p>
          <a:p>
            <a:r>
              <a:rPr lang="en-US" sz="1600" dirty="0"/>
              <a:t>Agree			     40.00%          78</a:t>
            </a:r>
          </a:p>
          <a:p>
            <a:r>
              <a:rPr lang="en-US" sz="1600" dirty="0"/>
              <a:t>Neither Agree/Disagree	       1.54%           3</a:t>
            </a:r>
          </a:p>
          <a:p>
            <a:r>
              <a:rPr lang="en-US" sz="1600" dirty="0"/>
              <a:t>Disagree			        0.0%            0</a:t>
            </a:r>
          </a:p>
          <a:p>
            <a:r>
              <a:rPr lang="en-US" sz="1600" dirty="0"/>
              <a:t>Strongly Disagree		        0.0%            0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B0ACD0-1F1B-49F4-9367-C1982B2F9C43}"/>
              </a:ext>
            </a:extLst>
          </p:cNvPr>
          <p:cNvSpPr txBox="1">
            <a:spLocks/>
          </p:cNvSpPr>
          <p:nvPr/>
        </p:nvSpPr>
        <p:spPr>
          <a:xfrm>
            <a:off x="5911057" y="4564049"/>
            <a:ext cx="5155559" cy="1945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u="sng" dirty="0"/>
              <a:t>Answer Choices</a:t>
            </a:r>
            <a:r>
              <a:rPr lang="en-US" sz="1600" i="1" dirty="0"/>
              <a:t>		     </a:t>
            </a:r>
            <a:r>
              <a:rPr lang="en-US" sz="1600" i="1" u="sng" dirty="0"/>
              <a:t>Response</a:t>
            </a:r>
          </a:p>
          <a:p>
            <a:r>
              <a:rPr lang="en-US" sz="1600" dirty="0"/>
              <a:t>Strongly Agree		     15.46%          30</a:t>
            </a:r>
          </a:p>
          <a:p>
            <a:r>
              <a:rPr lang="en-US" sz="1600" dirty="0"/>
              <a:t>Agree			     30.93%          60</a:t>
            </a:r>
          </a:p>
          <a:p>
            <a:r>
              <a:rPr lang="en-US" sz="1600" dirty="0"/>
              <a:t>Neither Agree/Disagree	     34.02%          66</a:t>
            </a:r>
          </a:p>
          <a:p>
            <a:r>
              <a:rPr lang="en-US" sz="1600" dirty="0"/>
              <a:t>Disagree			     15.98%          31</a:t>
            </a:r>
          </a:p>
          <a:p>
            <a:r>
              <a:rPr lang="en-US" sz="1600" dirty="0"/>
              <a:t>Strongly Disagree		       3.09%            6</a:t>
            </a:r>
          </a:p>
        </p:txBody>
      </p:sp>
    </p:spTree>
    <p:extLst>
      <p:ext uri="{BB962C8B-B14F-4D97-AF65-F5344CB8AC3E}">
        <p14:creationId xmlns:p14="http://schemas.microsoft.com/office/powerpoint/2010/main" val="205791542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11609</TotalTime>
  <Words>506</Words>
  <Application>Microsoft Office PowerPoint</Application>
  <PresentationFormat>Widescreen</PresentationFormat>
  <Paragraphs>82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Trebuchet MS</vt:lpstr>
      <vt:lpstr>Wingdings</vt:lpstr>
      <vt:lpstr>Wingdings 3</vt:lpstr>
      <vt:lpstr>Facet</vt:lpstr>
      <vt:lpstr>PowerPoint Presentation</vt:lpstr>
      <vt:lpstr>PowerPoint Presentation</vt:lpstr>
      <vt:lpstr>What It Is </vt:lpstr>
      <vt:lpstr>What It Is Not</vt:lpstr>
      <vt:lpstr>Why It Exists</vt:lpstr>
      <vt:lpstr>How It Works</vt:lpstr>
      <vt:lpstr>Caring for a loved one with Dementia… Jim &amp; Kathi Herman</vt:lpstr>
      <vt:lpstr>PowerPoint Presentation</vt:lpstr>
      <vt:lpstr>PowerPoint Presentation</vt:lpstr>
      <vt:lpstr>What’s our Goal…</vt:lpstr>
      <vt:lpstr>How to use the CARES Approach….</vt:lpstr>
      <vt:lpstr>What’s in it for you…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Ochs</dc:creator>
  <cp:lastModifiedBy>Charity Pionk</cp:lastModifiedBy>
  <cp:revision>52</cp:revision>
  <dcterms:created xsi:type="dcterms:W3CDTF">2020-01-15T20:03:07Z</dcterms:created>
  <dcterms:modified xsi:type="dcterms:W3CDTF">2020-09-09T15:33:39Z</dcterms:modified>
</cp:coreProperties>
</file>